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80" r:id="rId19"/>
    <p:sldId id="279" r:id="rId20"/>
    <p:sldId id="259" r:id="rId21"/>
    <p:sldId id="263" r:id="rId22"/>
    <p:sldId id="289" r:id="rId23"/>
    <p:sldId id="264" r:id="rId24"/>
    <p:sldId id="276" r:id="rId25"/>
  </p:sldIdLst>
  <p:sldSz cx="12192000" cy="6858000"/>
  <p:notesSz cx="6858000" cy="9144000"/>
  <p:embeddedFontLst>
    <p:embeddedFont>
      <p:font typeface="Abril Fatface" panose="02000503000000020003" pitchFamily="2" charset="0"/>
      <p:regular r:id="rId27"/>
    </p:embeddedFont>
    <p:embeddedFont>
      <p:font typeface="Aldrich" panose="02000000000000000000" pitchFamily="2" charset="0"/>
      <p:regular r:id="rId28"/>
    </p:embeddedFont>
    <p:embeddedFont>
      <p:font typeface="Barlow Condensed" panose="00000506000000000000" pitchFamily="2" charset="0"/>
      <p:regular r:id="rId29"/>
      <p:bold r:id="rId30"/>
      <p:italic r:id="rId31"/>
      <p:boldItalic r:id="rId32"/>
    </p:embeddedFont>
    <p:embeddedFont>
      <p:font typeface="Cascadia Code PL SemiBold" panose="020B0609020000020004" pitchFamily="49" charset="0"/>
      <p:bold r:id="rId33"/>
      <p:boldItalic r:id="rId34"/>
    </p:embeddedFont>
    <p:embeddedFont>
      <p:font typeface="Catamaran" panose="020B0604020202020204" charset="0"/>
      <p:regular r:id="rId35"/>
      <p:bold r:id="rId36"/>
    </p:embeddedFont>
    <p:embeddedFont>
      <p:font typeface="Roboto" panose="02000000000000000000" pitchFamily="2" charset="0"/>
      <p:regular r:id="rId37"/>
      <p:bold r:id="rId38"/>
      <p:italic r:id="rId39"/>
      <p:boldItalic r:id="rId40"/>
    </p:embeddedFont>
    <p:embeddedFont>
      <p:font typeface="Segoe Script" panose="030B0504020000000003" pitchFamily="66" charset="0"/>
      <p:regular r:id="rId41"/>
      <p:bold r:id="rId42"/>
    </p:embeddedFont>
    <p:embeddedFont>
      <p:font typeface="Segoe UI" panose="020B0502040204020203" pitchFamily="34" charset="0"/>
      <p:regular r:id="rId43"/>
      <p:bold r:id="rId44"/>
      <p:italic r:id="rId45"/>
      <p:boldItalic r:id="rId46"/>
    </p:embeddedFont>
    <p:embeddedFont>
      <p:font typeface="Segoe UI Semibold" panose="020B0702040204020203" pitchFamily="34" charset="0"/>
      <p:bold r:id="rId47"/>
      <p:boldItalic r:id="rId48"/>
    </p:embeddedFont>
    <p:embeddedFont>
      <p:font typeface="Ubuntu Condensed" panose="020B050603060203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4D4"/>
    <a:srgbClr val="181818"/>
    <a:srgbClr val="1E1E1F"/>
    <a:srgbClr val="50E6FF"/>
    <a:srgbClr val="C74325"/>
    <a:srgbClr val="CCCCCC"/>
    <a:srgbClr val="A30046"/>
    <a:srgbClr val="3E3E42"/>
    <a:srgbClr val="F0F5F5"/>
    <a:srgbClr val="F9F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varScale="1">
        <p:scale>
          <a:sx n="91" d="100"/>
          <a:sy n="91" d="100"/>
        </p:scale>
        <p:origin x="708"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13:06.185"/>
    </inkml:context>
    <inkml:brush xml:id="br0">
      <inkml:brushProperty name="width" value="0.1" units="cm"/>
      <inkml:brushProperty name="height" value="0.1" units="cm"/>
      <inkml:brushProperty name="color" value="#C74325"/>
    </inkml:brush>
  </inkml:definitions>
  <inkml:trace contextRef="#ctx0" brushRef="#br0">1 2399 24575,'0'-13'0,"1"1"0,1-1 0,0 0 0,0 1 0,2-1 0,-1 1 0,2 0 0,0 0 0,0 0 0,1 0 0,13-19 0,6-2 0,1 1 0,41-38 0,-43 46 0,114-115 0,7 6 0,5 7 0,6 6 0,213-124 0,549-208-405,34 88-227,-620 260 942,3 14 0,552-75 0,-637 129-488,493-57-180,-652 88 447,0 3 1,163 20-1,169 55 264,-316-53-331,65 13-22,572 117 0,-699-139 0,0 1 0,0 2 0,-2 2 0,58 30 0,137 95 0,-214-125-1365,-5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13:13.304"/>
    </inkml:context>
    <inkml:brush xml:id="br0">
      <inkml:brushProperty name="width" value="0.1" units="cm"/>
      <inkml:brushProperty name="height" value="0.1" units="cm"/>
      <inkml:brushProperty name="color" value="#C74325"/>
    </inkml:brush>
  </inkml:definitions>
  <inkml:trace contextRef="#ctx0" brushRef="#br0">0 694 24575,'761'0'0,"-758"1"0,1-1 0,-1 0 0,1-1 0,-1 1 0,1-1 0,-1 1 0,0-1 0,1 0 0,-1 0 0,0 0 0,0-1 0,0 1 0,1-1 0,-1 0 0,-1 0 0,1 0 0,0 0 0,0 0 0,-1-1 0,0 1 0,1-1 0,-1 1 0,3-6 0,-2 1 0,0 0 0,-1 0 0,1 0 0,-1 0 0,-1 0 0,0-1 0,0 1 0,0-1 0,-1 1 0,-1-10 0,-3-22 0,-1 0 0,-3 0 0,-1 1 0,-24-64 0,16 51 0,-19-87 0,26 51-1365,8 53-5461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Side-by-side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animation/video | Diagram of Radius components</a:t>
            </a:r>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9250" algn="l" rtl="0">
              <a:lnSpc>
                <a:spcPct val="200000"/>
              </a:lnSpc>
              <a:spcBef>
                <a:spcPts val="0"/>
              </a:spcBef>
              <a:spcAft>
                <a:spcPts val="0"/>
              </a:spcAft>
              <a:buClr>
                <a:schemeClr val="accent1"/>
              </a:buClr>
              <a:buSzPts val="1900"/>
              <a:buChar char="■"/>
            </a:pPr>
            <a:r>
              <a:rPr lang="en-US" dirty="0"/>
              <a:t>Even AWS through the AWS Cloud Control API</a:t>
            </a:r>
          </a:p>
          <a:p>
            <a:pPr marL="457200" lvl="0" indent="-349250" algn="l" rtl="0">
              <a:lnSpc>
                <a:spcPct val="200000"/>
              </a:lnSpc>
              <a:spcBef>
                <a:spcPts val="0"/>
              </a:spcBef>
              <a:spcAft>
                <a:spcPts val="0"/>
              </a:spcAft>
              <a:buClr>
                <a:schemeClr val="accent1"/>
              </a:buClr>
              <a:buSzPts val="1900"/>
              <a:buChar char="■"/>
            </a:pPr>
            <a:r>
              <a:rPr lang="en-US" dirty="0"/>
              <a:t>Custom fork at the </a:t>
            </a:r>
            <a:r>
              <a:rPr lang="en-US" dirty="0">
                <a:solidFill>
                  <a:schemeClr val="accent4"/>
                </a:solidFill>
              </a:rPr>
              <a:t>moment (with special VS Code extension)</a:t>
            </a:r>
          </a:p>
          <a:p>
            <a:pPr marL="457200" lvl="0" indent="-349250" algn="l" rtl="0">
              <a:lnSpc>
                <a:spcPct val="200000"/>
              </a:lnSpc>
              <a:spcBef>
                <a:spcPts val="0"/>
              </a:spcBef>
              <a:spcAft>
                <a:spcPts val="0"/>
              </a:spcAft>
              <a:buClr>
                <a:schemeClr val="accent1"/>
              </a:buClr>
              <a:buSzPts val="1900"/>
              <a:buChar char="■"/>
            </a:pPr>
            <a:r>
              <a:rPr lang="en-US" dirty="0"/>
              <a:t>Show a recipe file</a:t>
            </a:r>
          </a:p>
          <a:p>
            <a:pPr marL="457200" lvl="0" indent="-349250" algn="l" rtl="0">
              <a:lnSpc>
                <a:spcPct val="200000"/>
              </a:lnSpc>
              <a:spcBef>
                <a:spcPts val="0"/>
              </a:spcBef>
              <a:spcAft>
                <a:spcPts val="0"/>
              </a:spcAft>
              <a:buClr>
                <a:schemeClr val="accent1"/>
              </a:buClr>
              <a:buSzPts val="1900"/>
              <a:buChar char="■"/>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1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92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There’s a special VS Code extension (while they fork Bicep)</a:t>
            </a:r>
          </a:p>
          <a:p>
            <a:pPr algn="l">
              <a:lnSpc>
                <a:spcPct val="200000"/>
              </a:lnSpc>
              <a:buClr>
                <a:schemeClr val="accent1"/>
              </a:buClr>
              <a:buFont typeface="Catamaran"/>
              <a:buChar char="■"/>
            </a:pPr>
            <a:r>
              <a:rPr lang="en-US" dirty="0"/>
              <a:t>Deploying to both local environment and Azure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61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userDrawn="1"/>
        </p:nvGrpSpPr>
        <p:grpSpPr>
          <a:xfrm rot="10800000">
            <a:off x="130185" y="2334411"/>
            <a:ext cx="1102677" cy="553796"/>
            <a:chOff x="10576560" y="3328631"/>
            <a:chExt cx="1514251"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userDrawn="1"/>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6" r:id="rId17"/>
    <p:sldLayoutId id="2147483657" r:id="rId18"/>
    <p:sldLayoutId id="2147483678" r:id="rId19"/>
    <p:sldLayoutId id="2147483658" r:id="rId20"/>
    <p:sldLayoutId id="2147483679" r:id="rId21"/>
    <p:sldLayoutId id="2147483682" r:id="rId22"/>
    <p:sldLayoutId id="2147483680" r:id="rId23"/>
    <p:sldLayoutId id="2147483667" r:id="rId24"/>
    <p:sldLayoutId id="214748368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8.svg"/><Relationship Id="rId18" Type="http://schemas.openxmlformats.org/officeDocument/2006/relationships/image" Target="../media/image50.png"/><Relationship Id="rId26" Type="http://schemas.openxmlformats.org/officeDocument/2006/relationships/customXml" Target="../ink/ink15.xml"/><Relationship Id="rId3" Type="http://schemas.microsoft.com/office/2007/relationships/media" Target="../media/media2.mkv"/><Relationship Id="rId21" Type="http://schemas.openxmlformats.org/officeDocument/2006/relationships/image" Target="../media/image55.svg"/><Relationship Id="rId7" Type="http://schemas.openxmlformats.org/officeDocument/2006/relationships/image" Target="../media/image65.png"/><Relationship Id="rId12" Type="http://schemas.openxmlformats.org/officeDocument/2006/relationships/image" Target="../media/image37.png"/><Relationship Id="rId17" Type="http://schemas.openxmlformats.org/officeDocument/2006/relationships/image" Target="../media/image44.svg"/><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43.png"/><Relationship Id="rId20" Type="http://schemas.openxmlformats.org/officeDocument/2006/relationships/image" Target="../media/image54.pn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53.sv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42.sv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2.png"/><Relationship Id="rId19" Type="http://schemas.openxmlformats.org/officeDocument/2006/relationships/image" Target="../media/image51.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67.png"/><Relationship Id="rId14" Type="http://schemas.openxmlformats.org/officeDocument/2006/relationships/image" Target="../media/image41.png"/><Relationship Id="rId22" Type="http://schemas.openxmlformats.org/officeDocument/2006/relationships/customXml" Target="../ink/ink13.xml"/><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79.png"/><Relationship Id="rId18" Type="http://schemas.openxmlformats.org/officeDocument/2006/relationships/image" Target="../media/image83.png"/><Relationship Id="rId3" Type="http://schemas.openxmlformats.org/officeDocument/2006/relationships/image" Target="../media/image35.png"/><Relationship Id="rId7" Type="http://schemas.openxmlformats.org/officeDocument/2006/relationships/image" Target="../media/image76.png"/><Relationship Id="rId12" Type="http://schemas.openxmlformats.org/officeDocument/2006/relationships/image" Target="../media/image34.png"/><Relationship Id="rId17" Type="http://schemas.openxmlformats.org/officeDocument/2006/relationships/customXml" Target="../ink/ink18.xml"/><Relationship Id="rId2" Type="http://schemas.openxmlformats.org/officeDocument/2006/relationships/notesSlide" Target="../notesSlides/notesSlide16.xml"/><Relationship Id="rId16" Type="http://schemas.openxmlformats.org/officeDocument/2006/relationships/image" Target="../media/image82.svg"/><Relationship Id="rId20"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75.svg"/><Relationship Id="rId11" Type="http://schemas.openxmlformats.org/officeDocument/2006/relationships/image" Target="../media/image55.sv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54.png"/><Relationship Id="rId19" Type="http://schemas.openxmlformats.org/officeDocument/2006/relationships/customXml" Target="../ink/ink19.xml"/><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2.xml.rels><?xml version="1.0" encoding="UTF-8" standalone="yes"?>
<Relationships xmlns="http://schemas.openxmlformats.org/package/2006/relationships"><Relationship Id="rId3" Type="http://schemas.openxmlformats.org/officeDocument/2006/relationships/hyperlink" Target="https://docs.radapp.io/concepts/faq/#comparison-to-other-tools"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5" name="deployslow">
            <a:hlinkClick r:id="" action="ppaction://media"/>
            <a:extLst>
              <a:ext uri="{FF2B5EF4-FFF2-40B4-BE49-F238E27FC236}">
                <a16:creationId xmlns:a16="http://schemas.microsoft.com/office/drawing/2014/main" id="{01CBD28F-CA9B-BDC8-6882-BF750B567ED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4" name="initslow">
            <a:hlinkClick r:id="" action="ppaction://media"/>
            <a:extLst>
              <a:ext uri="{FF2B5EF4-FFF2-40B4-BE49-F238E27FC236}">
                <a16:creationId xmlns:a16="http://schemas.microsoft.com/office/drawing/2014/main" id="{8F05DE46-26F9-FC5E-9D8C-29572248E44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pic>
        <p:nvPicPr>
          <p:cNvPr id="2825" name="Picture 2824">
            <a:extLst>
              <a:ext uri="{FF2B5EF4-FFF2-40B4-BE49-F238E27FC236}">
                <a16:creationId xmlns:a16="http://schemas.microsoft.com/office/drawing/2014/main" id="{30359DEF-F864-7A8E-2D13-61A71FC1D7D7}"/>
              </a:ext>
            </a:extLst>
          </p:cNvPr>
          <p:cNvPicPr>
            <a:picLocks noChangeAspect="1"/>
          </p:cNvPicPr>
          <p:nvPr/>
        </p:nvPicPr>
        <p:blipFill>
          <a:blip r:embed="rId9"/>
          <a:srcRect/>
          <a:stretch/>
        </p:blipFill>
        <p:spPr>
          <a:xfrm>
            <a:off x="3472" y="5571"/>
            <a:ext cx="12181789" cy="6852255"/>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800764" y="-12700"/>
            <a:ext cx="5404559" cy="68707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2"/>
                  </a:solidFill>
                  <a:effectLst/>
                  <a:uLnTx/>
                  <a:uFillTx/>
                  <a:latin typeface="Segoe UI Semibold"/>
                  <a:ea typeface="+mn-ea"/>
                  <a:cs typeface="+mn-cs"/>
                </a:rPr>
                <a:t>swetugg</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5" name="Group 2884">
            <a:extLst>
              <a:ext uri="{FF2B5EF4-FFF2-40B4-BE49-F238E27FC236}">
                <a16:creationId xmlns:a16="http://schemas.microsoft.com/office/drawing/2014/main" id="{F8927DDB-F141-30A9-E0CD-AA942A10DA02}"/>
              </a:ext>
            </a:extLst>
          </p:cNvPr>
          <p:cNvGrpSpPr/>
          <p:nvPr/>
        </p:nvGrpSpPr>
        <p:grpSpPr>
          <a:xfrm>
            <a:off x="6987579" y="1863722"/>
            <a:ext cx="3880975" cy="3612620"/>
            <a:chOff x="6771679" y="1711322"/>
            <a:chExt cx="3880975" cy="3612620"/>
          </a:xfrm>
        </p:grpSpPr>
        <p:grpSp>
          <p:nvGrpSpPr>
            <p:cNvPr id="2881" name="Group 2880">
              <a:extLst>
                <a:ext uri="{FF2B5EF4-FFF2-40B4-BE49-F238E27FC236}">
                  <a16:creationId xmlns:a16="http://schemas.microsoft.com/office/drawing/2014/main" id="{56A10CBC-6D03-8DDE-0FFF-9B7B66E3DE48}"/>
                </a:ext>
              </a:extLst>
            </p:cNvPr>
            <p:cNvGrpSpPr/>
            <p:nvPr/>
          </p:nvGrpSpPr>
          <p:grpSpPr>
            <a:xfrm>
              <a:off x="6771679" y="17113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251522" y="3262713"/>
                <a:ext cx="1418774" cy="401794"/>
                <a:chOff x="-3706807" y="-2559745"/>
                <a:chExt cx="1644764" cy="465794"/>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6807" y="-2559745"/>
                  <a:ext cx="590732" cy="465794"/>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988725" y="-2542293"/>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2841" name="Group 2840">
                <a:extLst>
                  <a:ext uri="{FF2B5EF4-FFF2-40B4-BE49-F238E27FC236}">
                    <a16:creationId xmlns:a16="http://schemas.microsoft.com/office/drawing/2014/main" id="{1417C5A5-12AD-CECF-2116-70582CD47936}"/>
                  </a:ext>
                </a:extLst>
              </p:cNvPr>
              <p:cNvGrpSpPr/>
              <p:nvPr/>
            </p:nvGrpSpPr>
            <p:grpSpPr>
              <a:xfrm>
                <a:off x="8259665" y="2499540"/>
                <a:ext cx="1201108" cy="483334"/>
                <a:chOff x="-5771243" y="-1362393"/>
                <a:chExt cx="1392427" cy="560322"/>
              </a:xfrm>
            </p:grpSpPr>
            <p:pic>
              <p:nvPicPr>
                <p:cNvPr id="2842" name="Graphic 2841">
                  <a:extLst>
                    <a:ext uri="{FF2B5EF4-FFF2-40B4-BE49-F238E27FC236}">
                      <a16:creationId xmlns:a16="http://schemas.microsoft.com/office/drawing/2014/main" id="{A23F8123-D041-98C7-0CF8-8B53A7DE68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771243" y="-1362393"/>
                  <a:ext cx="560322" cy="560322"/>
                </a:xfrm>
                <a:prstGeom prst="rect">
                  <a:avLst/>
                </a:prstGeom>
                <a:effectLst>
                  <a:outerShdw blurRad="88900" dist="25400" dir="2700000" algn="tl" rotWithShape="0">
                    <a:prstClr val="black">
                      <a:alpha val="26000"/>
                    </a:prstClr>
                  </a:outerShdw>
                </a:effectLst>
              </p:spPr>
            </p:pic>
            <p:sp>
              <p:nvSpPr>
                <p:cNvPr id="2843" name="TextBox 2842">
                  <a:extLst>
                    <a:ext uri="{FF2B5EF4-FFF2-40B4-BE49-F238E27FC236}">
                      <a16:creationId xmlns:a16="http://schemas.microsoft.com/office/drawing/2014/main" id="{14DA0ECA-A27E-2198-FE66-CD62FC434E68}"/>
                    </a:ext>
                  </a:extLst>
                </p:cNvPr>
                <p:cNvSpPr txBox="1"/>
                <p:nvPr/>
              </p:nvSpPr>
              <p:spPr>
                <a:xfrm>
                  <a:off x="-5076699" y="-1279783"/>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335863"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nvGrpSpPr>
              <p:cNvPr id="2858" name="Group 2857">
                <a:extLst>
                  <a:ext uri="{FF2B5EF4-FFF2-40B4-BE49-F238E27FC236}">
                    <a16:creationId xmlns:a16="http://schemas.microsoft.com/office/drawing/2014/main" id="{87452801-864A-3B7B-58F3-B1D6812C890D}"/>
                  </a:ext>
                </a:extLst>
              </p:cNvPr>
              <p:cNvGrpSpPr/>
              <p:nvPr/>
            </p:nvGrpSpPr>
            <p:grpSpPr>
              <a:xfrm>
                <a:off x="7250973" y="3980267"/>
                <a:ext cx="1452881" cy="424013"/>
                <a:chOff x="-3868622" y="-2696515"/>
                <a:chExt cx="1684303" cy="491552"/>
              </a:xfrm>
            </p:grpSpPr>
            <p:pic>
              <p:nvPicPr>
                <p:cNvPr id="2859" name="Graphic 2858">
                  <a:extLst>
                    <a:ext uri="{FF2B5EF4-FFF2-40B4-BE49-F238E27FC236}">
                      <a16:creationId xmlns:a16="http://schemas.microsoft.com/office/drawing/2014/main" id="{08D072C9-F305-2F9E-59A8-D62C10637F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68622" y="-2696515"/>
                  <a:ext cx="623400" cy="491552"/>
                </a:xfrm>
                <a:prstGeom prst="rect">
                  <a:avLst/>
                </a:prstGeom>
                <a:effectLst>
                  <a:outerShdw blurRad="88900" dist="25400" dir="2700000" algn="tl" rotWithShape="0">
                    <a:prstClr val="black">
                      <a:alpha val="26000"/>
                    </a:prstClr>
                  </a:outerShdw>
                </a:effectLst>
              </p:spPr>
            </p:pic>
            <p:sp>
              <p:nvSpPr>
                <p:cNvPr id="2860" name="TextBox 2859">
                  <a:extLst>
                    <a:ext uri="{FF2B5EF4-FFF2-40B4-BE49-F238E27FC236}">
                      <a16:creationId xmlns:a16="http://schemas.microsoft.com/office/drawing/2014/main" id="{F1764C9A-CE97-81C1-D8A8-6A1AAA1E5783}"/>
                    </a:ext>
                  </a:extLst>
                </p:cNvPr>
                <p:cNvSpPr txBox="1"/>
                <p:nvPr/>
              </p:nvSpPr>
              <p:spPr>
                <a:xfrm>
                  <a:off x="-3111000" y="-2666183"/>
                  <a:ext cx="926681"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2861" name="Straight Arrow Connector 14">
                <a:extLst>
                  <a:ext uri="{FF2B5EF4-FFF2-40B4-BE49-F238E27FC236}">
                    <a16:creationId xmlns:a16="http://schemas.microsoft.com/office/drawing/2014/main" id="{87A47207-75C8-B773-30DA-5C70D69CBC5E}"/>
                  </a:ext>
                </a:extLst>
              </p:cNvPr>
              <p:cNvCxnSpPr>
                <a:cxnSpLocks/>
                <a:stCxn id="2865" idx="0"/>
                <a:endCxn id="2839" idx="2"/>
              </p:cNvCxnSpPr>
              <p:nvPr/>
            </p:nvCxnSpPr>
            <p:spPr>
              <a:xfrm rot="16200000" flipV="1">
                <a:off x="8726425" y="3444388"/>
                <a:ext cx="354746" cy="79498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2" name="Straight Arrow Connector 14">
                <a:extLst>
                  <a:ext uri="{FF2B5EF4-FFF2-40B4-BE49-F238E27FC236}">
                    <a16:creationId xmlns:a16="http://schemas.microsoft.com/office/drawing/2014/main" id="{E9F03B06-D5AE-2680-E244-50B17CCE1293}"/>
                  </a:ext>
                </a:extLst>
              </p:cNvPr>
              <p:cNvCxnSpPr>
                <a:cxnSpLocks/>
                <a:stCxn id="2872" idx="0"/>
                <a:endCxn id="2859" idx="2"/>
              </p:cNvCxnSpPr>
              <p:nvPr/>
            </p:nvCxnSpPr>
            <p:spPr>
              <a:xfrm rot="16200000" flipV="1">
                <a:off x="7784235" y="4139892"/>
                <a:ext cx="202899" cy="73167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3" name="Straight Arrow Connector 14">
                <a:extLst>
                  <a:ext uri="{FF2B5EF4-FFF2-40B4-BE49-F238E27FC236}">
                    <a16:creationId xmlns:a16="http://schemas.microsoft.com/office/drawing/2014/main" id="{895822A5-7083-6EC4-9E92-6427793608EA}"/>
                  </a:ext>
                </a:extLst>
              </p:cNvPr>
              <p:cNvCxnSpPr>
                <a:cxnSpLocks/>
                <a:stCxn id="2859" idx="0"/>
                <a:endCxn id="2839" idx="2"/>
              </p:cNvCxnSpPr>
              <p:nvPr/>
            </p:nvCxnSpPr>
            <p:spPr>
              <a:xfrm rot="5400000" flipH="1" flipV="1">
                <a:off x="7855196" y="3329159"/>
                <a:ext cx="315759" cy="98645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864" name="TextBox 2863">
                <a:extLst>
                  <a:ext uri="{FF2B5EF4-FFF2-40B4-BE49-F238E27FC236}">
                    <a16:creationId xmlns:a16="http://schemas.microsoft.com/office/drawing/2014/main" id="{128CBBBA-A295-5430-B7A5-DC76CD45FC6D}"/>
                  </a:ext>
                </a:extLst>
              </p:cNvPr>
              <p:cNvSpPr txBox="1"/>
              <p:nvPr/>
            </p:nvSpPr>
            <p:spPr>
              <a:xfrm>
                <a:off x="9653773" y="4111795"/>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65" name="Graphic 2864">
                <a:extLst>
                  <a:ext uri="{FF2B5EF4-FFF2-40B4-BE49-F238E27FC236}">
                    <a16:creationId xmlns:a16="http://schemas.microsoft.com/office/drawing/2014/main" id="{5276CAD6-B048-7308-43AC-C84A39030A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993308" y="4019254"/>
                <a:ext cx="615966" cy="615966"/>
              </a:xfrm>
              <a:prstGeom prst="rect">
                <a:avLst/>
              </a:prstGeom>
            </p:spPr>
          </p:pic>
          <p:sp>
            <p:nvSpPr>
              <p:cNvPr id="2870" name="TextBox 2869">
                <a:extLst>
                  <a:ext uri="{FF2B5EF4-FFF2-40B4-BE49-F238E27FC236}">
                    <a16:creationId xmlns:a16="http://schemas.microsoft.com/office/drawing/2014/main" id="{D714FB21-79F0-5D62-BF26-2A66BC5206B1}"/>
                  </a:ext>
                </a:extLst>
              </p:cNvPr>
              <p:cNvSpPr txBox="1"/>
              <p:nvPr/>
            </p:nvSpPr>
            <p:spPr>
              <a:xfrm>
                <a:off x="8610748" y="4694981"/>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2872" name="Graphic 2871">
                <a:extLst>
                  <a:ext uri="{FF2B5EF4-FFF2-40B4-BE49-F238E27FC236}">
                    <a16:creationId xmlns:a16="http://schemas.microsoft.com/office/drawing/2014/main" id="{C79740F7-21E3-9523-F604-63B4CE1B0C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943539" y="4607179"/>
                <a:ext cx="615966" cy="615966"/>
              </a:xfrm>
              <a:prstGeom prst="rect">
                <a:avLst/>
              </a:prstGeom>
            </p:spPr>
          </p:pic>
        </p:grpSp>
        <p:cxnSp>
          <p:nvCxnSpPr>
            <p:cNvPr id="2845" name="Straight Arrow Connector 14">
              <a:extLst>
                <a:ext uri="{FF2B5EF4-FFF2-40B4-BE49-F238E27FC236}">
                  <a16:creationId xmlns:a16="http://schemas.microsoft.com/office/drawing/2014/main" id="{E1936F2F-373D-B9EC-421C-46DD023B6084}"/>
                </a:ext>
              </a:extLst>
            </p:cNvPr>
            <p:cNvCxnSpPr>
              <a:cxnSpLocks/>
              <a:stCxn id="2839" idx="0"/>
              <a:endCxn id="2842" idx="2"/>
            </p:cNvCxnSpPr>
            <p:nvPr/>
          </p:nvCxnSpPr>
          <p:spPr>
            <a:xfrm flipH="1" flipV="1">
              <a:off x="8482835" y="2951062"/>
              <a:ext cx="4973" cy="27984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22">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25"/>
                                        </p:tgtEl>
                                        <p:attrNameLst>
                                          <p:attrName>style.visibility</p:attrName>
                                        </p:attrNameLst>
                                      </p:cBhvr>
                                      <p:to>
                                        <p:strVal val="visible"/>
                                      </p:to>
                                    </p:set>
                                    <p:animEffect transition="in" filter="fade">
                                      <p:cBhvr>
                                        <p:cTn id="28" dur="500"/>
                                        <p:tgtEl>
                                          <p:spTgt spid="2825"/>
                                        </p:tgtEl>
                                      </p:cBhvr>
                                    </p:animEffect>
                                  </p:childTnLst>
                                </p:cTn>
                              </p:par>
                              <p:par>
                                <p:cTn id="29" presetID="10" presetClass="exit" presetSubtype="0" fill="hold" nodeType="withEffect">
                                  <p:stCondLst>
                                    <p:cond delay="0"/>
                                  </p:stCondLst>
                                  <p:childTnLst>
                                    <p:animEffect transition="out" filter="fade">
                                      <p:cBhvr>
                                        <p:cTn id="30" dur="500"/>
                                        <p:tgtEl>
                                          <p:spTgt spid="2925"/>
                                        </p:tgtEl>
                                      </p:cBhvr>
                                    </p:animEffect>
                                    <p:set>
                                      <p:cBhvr>
                                        <p:cTn id="31" dur="1" fill="hold">
                                          <p:stCondLst>
                                            <p:cond delay="499"/>
                                          </p:stCondLst>
                                        </p:cTn>
                                        <p:tgtEl>
                                          <p:spTgt spid="29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950"/>
                                        </p:tgtEl>
                                      </p:cBhvr>
                                    </p:animEffect>
                                    <p:set>
                                      <p:cBhvr>
                                        <p:cTn id="34" dur="1" fill="hold">
                                          <p:stCondLst>
                                            <p:cond delay="499"/>
                                          </p:stCondLst>
                                        </p:cTn>
                                        <p:tgtEl>
                                          <p:spTgt spid="29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7967" fill="hold"/>
                                        <p:tgtEl>
                                          <p:spTgt spid="5"/>
                                        </p:tgtEl>
                                      </p:cBhvr>
                                    </p:cmd>
                                  </p:childTnLst>
                                </p:cTn>
                              </p:par>
                              <p:par>
                                <p:cTn id="39" presetID="10" presetClass="exit" presetSubtype="0" fill="hold"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md type="call" cmd="stop">
                                      <p:cBhvr>
                                        <p:cTn id="42" dur="1">
                                          <p:stCondLst>
                                            <p:cond delay="499"/>
                                          </p:stCondLst>
                                        </p:cTn>
                                        <p:tgtEl>
                                          <p:spTgt spid="4"/>
                                        </p:tgtEl>
                                      </p:cBhvr>
                                    </p:cmd>
                                  </p:childTnLst>
                                </p:cTn>
                              </p:par>
                              <p:par>
                                <p:cTn id="43" presetID="10" presetClass="exit" presetSubtype="0" fill="hold" nodeType="withEffect">
                                  <p:stCondLst>
                                    <p:cond delay="0"/>
                                  </p:stCondLst>
                                  <p:childTnLst>
                                    <p:animEffect transition="out" filter="fade">
                                      <p:cBhvr>
                                        <p:cTn id="44" dur="500"/>
                                        <p:tgtEl>
                                          <p:spTgt spid="2825"/>
                                        </p:tgtEl>
                                      </p:cBhvr>
                                    </p:animEffect>
                                    <p:set>
                                      <p:cBhvr>
                                        <p:cTn id="45" dur="1" fill="hold">
                                          <p:stCondLst>
                                            <p:cond delay="499"/>
                                          </p:stCondLst>
                                        </p:cTn>
                                        <p:tgtEl>
                                          <p:spTgt spid="28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85"/>
                                        </p:tgtEl>
                                        <p:attrNameLst>
                                          <p:attrName>style.visibility</p:attrName>
                                        </p:attrNameLst>
                                      </p:cBhvr>
                                      <p:to>
                                        <p:strVal val="visible"/>
                                      </p:to>
                                    </p:set>
                                    <p:animEffect transition="in" filter="fade">
                                      <p:cBhvr>
                                        <p:cTn id="50" dur="500"/>
                                        <p:tgtEl>
                                          <p:spTgt spid="28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12"/>
                                        </p:tgtEl>
                                        <p:attrNameLst>
                                          <p:attrName>style.visibility</p:attrName>
                                        </p:attrNameLst>
                                      </p:cBhvr>
                                      <p:to>
                                        <p:strVal val="visible"/>
                                      </p:to>
                                    </p:set>
                                    <p:animEffect transition="in" filter="fade">
                                      <p:cBhvr>
                                        <p:cTn id="55" dur="500"/>
                                        <p:tgtEl>
                                          <p:spTgt spid="29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11"/>
                                        </p:tgtEl>
                                        <p:attrNameLst>
                                          <p:attrName>style.visibility</p:attrName>
                                        </p:attrNameLst>
                                      </p:cBhvr>
                                      <p:to>
                                        <p:strVal val="visible"/>
                                      </p:to>
                                    </p:set>
                                    <p:animEffect transition="in" filter="fade">
                                      <p:cBhvr>
                                        <p:cTn id="60"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4"/>
                </p:tgtEl>
              </p:cMediaNode>
            </p:video>
            <p:video>
              <p:cMediaNode vol="80000">
                <p:cTn id="6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hidden="1">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18" name="Group 17">
            <a:extLst>
              <a:ext uri="{FF2B5EF4-FFF2-40B4-BE49-F238E27FC236}">
                <a16:creationId xmlns:a16="http://schemas.microsoft.com/office/drawing/2014/main" id="{1C0B73FF-0B41-8DAE-3D53-9AA487B0F708}"/>
              </a:ext>
            </a:extLst>
          </p:cNvPr>
          <p:cNvGrpSpPr/>
          <p:nvPr/>
        </p:nvGrpSpPr>
        <p:grpSpPr>
          <a:xfrm>
            <a:off x="1839460" y="1925443"/>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2839" y="1823635"/>
              <a:ext cx="2848154" cy="2848154"/>
            </a:xfrm>
            <a:prstGeom prst="rect">
              <a:avLst/>
            </a:prstGeom>
          </p:spPr>
        </p:pic>
      </p:grpSp>
      <p:grpSp>
        <p:nvGrpSpPr>
          <p:cNvPr id="19" name="Group 18">
            <a:extLst>
              <a:ext uri="{FF2B5EF4-FFF2-40B4-BE49-F238E27FC236}">
                <a16:creationId xmlns:a16="http://schemas.microsoft.com/office/drawing/2014/main" id="{D02747B9-9AB3-8ADF-8FD9-00C52A038AD3}"/>
              </a:ext>
            </a:extLst>
          </p:cNvPr>
          <p:cNvGrpSpPr/>
          <p:nvPr/>
        </p:nvGrpSpPr>
        <p:grpSpPr>
          <a:xfrm>
            <a:off x="7504386" y="1925443"/>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9"/>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91303" y="1823635"/>
              <a:ext cx="2848154" cy="2848154"/>
            </a:xfrm>
            <a:prstGeom prst="rect">
              <a:avLst/>
            </a:prstGeom>
          </p:spPr>
        </p:pic>
      </p:grpSp>
      <p:grpSp>
        <p:nvGrpSpPr>
          <p:cNvPr id="2818" name="Group 2817">
            <a:extLst>
              <a:ext uri="{FF2B5EF4-FFF2-40B4-BE49-F238E27FC236}">
                <a16:creationId xmlns:a16="http://schemas.microsoft.com/office/drawing/2014/main" id="{12A85241-4A81-E3F0-9197-ACC0AC8A1F23}"/>
              </a:ext>
            </a:extLst>
          </p:cNvPr>
          <p:cNvGrpSpPr/>
          <p:nvPr/>
        </p:nvGrpSpPr>
        <p:grpSpPr>
          <a:xfrm>
            <a:off x="5404861" y="5194783"/>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6929" y="2233404"/>
            <a:ext cx="759714" cy="630622"/>
          </a:xfrm>
          <a:prstGeom prst="rect">
            <a:avLst/>
          </a:prstGeom>
          <a:noFill/>
          <a:extLst>
            <a:ext uri="{909E8E84-426E-40DD-AFC4-6F175D3DCCD1}">
              <a14:hiddenFill xmlns:a14="http://schemas.microsoft.com/office/drawing/2010/main">
                <a:solidFill>
                  <a:srgbClr val="FFFFFF"/>
                </a:solidFill>
              </a14:hiddenFill>
            </a:ext>
          </a:extLst>
        </p:spPr>
      </p:pic>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012687"/>
            <a:ext cx="1114098" cy="1114096"/>
          </a:xfrm>
          <a:prstGeom prst="rect">
            <a:avLst/>
          </a:prstGeom>
        </p:spPr>
      </p:pic>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295514"/>
            <a:ext cx="1145478" cy="1145476"/>
          </a:xfrm>
          <a:prstGeom prst="rect">
            <a:avLst/>
          </a:prstGeom>
        </p:spPr>
      </p:pic>
      <mc:AlternateContent xmlns:mc="http://schemas.openxmlformats.org/markup-compatibility/2006">
        <mc:Choice xmlns:p14="http://schemas.microsoft.com/office/powerpoint/2010/main" Requires="p14">
          <p:contentPart p14:bwMode="auto" r:id="rId17">
            <p14:nvContentPartPr>
              <p14:cNvPr id="2882" name="Ink 2881">
                <a:extLst>
                  <a:ext uri="{FF2B5EF4-FFF2-40B4-BE49-F238E27FC236}">
                    <a16:creationId xmlns:a16="http://schemas.microsoft.com/office/drawing/2014/main" id="{931EE195-6896-6C0D-D234-ABF61E3FFB19}"/>
                  </a:ext>
                </a:extLst>
              </p14:cNvPr>
              <p14:cNvContentPartPr/>
              <p14:nvPr/>
            </p14:nvContentPartPr>
            <p14:xfrm>
              <a:off x="3457419" y="4969386"/>
              <a:ext cx="2885400" cy="864000"/>
            </p14:xfrm>
          </p:contentPart>
        </mc:Choice>
        <mc:Fallback>
          <p:pic>
            <p:nvPicPr>
              <p:cNvPr id="2882" name="Ink 2881">
                <a:extLst>
                  <a:ext uri="{FF2B5EF4-FFF2-40B4-BE49-F238E27FC236}">
                    <a16:creationId xmlns:a16="http://schemas.microsoft.com/office/drawing/2014/main" id="{931EE195-6896-6C0D-D234-ABF61E3FFB19}"/>
                  </a:ext>
                </a:extLst>
              </p:cNvPr>
              <p:cNvPicPr/>
              <p:nvPr/>
            </p:nvPicPr>
            <p:blipFill>
              <a:blip r:embed="rId18"/>
              <a:stretch>
                <a:fillRect/>
              </a:stretch>
            </p:blipFill>
            <p:spPr>
              <a:xfrm>
                <a:off x="3439779" y="4951386"/>
                <a:ext cx="2921040" cy="899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86" name="Ink 2885">
                <a:extLst>
                  <a:ext uri="{FF2B5EF4-FFF2-40B4-BE49-F238E27FC236}">
                    <a16:creationId xmlns:a16="http://schemas.microsoft.com/office/drawing/2014/main" id="{DBD28ACC-AEB9-040B-70DC-F8FA68530A91}"/>
                  </a:ext>
                </a:extLst>
              </p14:cNvPr>
              <p14:cNvContentPartPr/>
              <p14:nvPr/>
            </p14:nvContentPartPr>
            <p14:xfrm>
              <a:off x="6074619" y="4942026"/>
              <a:ext cx="307440" cy="250200"/>
            </p14:xfrm>
          </p:contentPart>
        </mc:Choice>
        <mc:Fallback>
          <p:pic>
            <p:nvPicPr>
              <p:cNvPr id="2886" name="Ink 2885">
                <a:extLst>
                  <a:ext uri="{FF2B5EF4-FFF2-40B4-BE49-F238E27FC236}">
                    <a16:creationId xmlns:a16="http://schemas.microsoft.com/office/drawing/2014/main" id="{DBD28ACC-AEB9-040B-70DC-F8FA68530A91}"/>
                  </a:ext>
                </a:extLst>
              </p:cNvPr>
              <p:cNvPicPr/>
              <p:nvPr/>
            </p:nvPicPr>
            <p:blipFill>
              <a:blip r:embed="rId20"/>
              <a:stretch>
                <a:fillRect/>
              </a:stretch>
            </p:blipFill>
            <p:spPr>
              <a:xfrm>
                <a:off x="6056619" y="4924026"/>
                <a:ext cx="343080" cy="285840"/>
              </a:xfrm>
              <a:prstGeom prst="rect">
                <a:avLst/>
              </a:prstGeom>
            </p:spPr>
          </p:pic>
        </mc:Fallback>
      </mc:AlternateContent>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Where does Radius fit into your organization?</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sz="1600" b="0" i="0" dirty="0">
                <a:solidFill>
                  <a:srgbClr val="E8EAED"/>
                </a:solidFill>
                <a:effectLst/>
                <a:latin typeface="Roboto" panose="02000000000000000000" pitchFamily="2" charset="0"/>
              </a:rPr>
              <a:t>Last section of "Concept: Why Radius": "Developers and platform engineers need to collaborate". Explaining how the different parts of Radius fits into an organization with roles like platform engineers, operators, cloud and security experts, developers.</a:t>
            </a:r>
          </a:p>
          <a:p>
            <a:pPr marL="457200" lvl="0" indent="-349250" algn="l" rtl="0">
              <a:lnSpc>
                <a:spcPct val="200000"/>
              </a:lnSpc>
              <a:spcBef>
                <a:spcPts val="0"/>
              </a:spcBef>
              <a:spcAft>
                <a:spcPts val="0"/>
              </a:spcAft>
              <a:buClr>
                <a:schemeClr val="accent1"/>
              </a:buClr>
              <a:buSzPts val="1900"/>
              <a:buChar char="■"/>
            </a:pPr>
            <a:r>
              <a:rPr lang="en-US" sz="1600" dirty="0">
                <a:solidFill>
                  <a:srgbClr val="E8EAED"/>
                </a:solidFill>
                <a:latin typeface="Roboto" panose="02000000000000000000" pitchFamily="2" charset="0"/>
              </a:rPr>
              <a:t>If your developers want cake, but your organization has an allergy against public access, you can create a recipe to ensure private networking.</a:t>
            </a:r>
          </a:p>
          <a:p>
            <a:pPr lvl="1">
              <a:lnSpc>
                <a:spcPct val="200000"/>
              </a:lnSpc>
              <a:spcBef>
                <a:spcPts val="0"/>
              </a:spcBef>
              <a:buClr>
                <a:schemeClr val="accent1"/>
              </a:buClr>
              <a:buChar char="■"/>
            </a:pPr>
            <a:r>
              <a:rPr lang="en-US" sz="1600" dirty="0">
                <a:solidFill>
                  <a:srgbClr val="E8EAED"/>
                </a:solidFill>
                <a:latin typeface="Roboto" panose="02000000000000000000" pitchFamily="2" charset="0"/>
              </a:rPr>
              <a:t>In platform engineering, Microsoft talks about paving paths for your organization to make it easier to follow requirements and policies, Recipes can be a way to achieve that</a:t>
            </a:r>
          </a:p>
          <a:p>
            <a:pPr lvl="1">
              <a:lnSpc>
                <a:spcPct val="200000"/>
              </a:lnSpc>
              <a:buClr>
                <a:schemeClr val="accent1"/>
              </a:buClr>
              <a:buChar char="■"/>
            </a:pPr>
            <a:r>
              <a:rPr lang="en-US" sz="1600" dirty="0"/>
              <a:t>Use it with an example where you hard-code some public access part of a recipe, but allow parameters for something else</a:t>
            </a:r>
          </a:p>
        </p:txBody>
      </p:sp>
    </p:spTree>
    <p:extLst>
      <p:ext uri="{BB962C8B-B14F-4D97-AF65-F5344CB8AC3E}">
        <p14:creationId xmlns:p14="http://schemas.microsoft.com/office/powerpoint/2010/main" val="110763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4" name="Google Shape;2844;p26"/>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Notes</a:t>
            </a:r>
            <a:endParaRPr dirty="0"/>
          </a:p>
        </p:txBody>
      </p:sp>
      <p:sp>
        <p:nvSpPr>
          <p:cNvPr id="2843" name="Google Shape;2843;p26"/>
          <p:cNvSpPr txBox="1">
            <a:spLocks noGrp="1"/>
          </p:cNvSpPr>
          <p:nvPr>
            <p:ph type="body" idx="1"/>
          </p:nvPr>
        </p:nvSpPr>
        <p:spPr>
          <a:xfrm>
            <a:off x="519691" y="1708475"/>
            <a:ext cx="9700634"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dirty="0"/>
              <a:t>There is a </a:t>
            </a:r>
            <a:r>
              <a:rPr lang="en-US" dirty="0" err="1"/>
              <a:t>codespace</a:t>
            </a:r>
            <a:r>
              <a:rPr lang="en-US" dirty="0"/>
              <a:t> to get started, or a bunch of alternatives for installation</a:t>
            </a:r>
          </a:p>
          <a:p>
            <a:pPr marL="457200" lvl="0" indent="-349250" algn="l" rtl="0">
              <a:lnSpc>
                <a:spcPct val="200000"/>
              </a:lnSpc>
              <a:spcBef>
                <a:spcPts val="0"/>
              </a:spcBef>
              <a:spcAft>
                <a:spcPts val="0"/>
              </a:spcAft>
              <a:buClr>
                <a:schemeClr val="accent1"/>
              </a:buClr>
              <a:buSzPts val="1900"/>
              <a:buChar char="■"/>
            </a:pPr>
            <a:r>
              <a:rPr lang="en-US" dirty="0"/>
              <a:t>News since release (0.28 or 0.29 for example) – show dashboard</a:t>
            </a:r>
          </a:p>
          <a:p>
            <a:pPr marL="457200" lvl="0" indent="-349250" algn="l" rtl="0">
              <a:lnSpc>
                <a:spcPct val="200000"/>
              </a:lnSpc>
              <a:spcBef>
                <a:spcPts val="0"/>
              </a:spcBef>
              <a:spcAft>
                <a:spcPts val="0"/>
              </a:spcAft>
              <a:buClr>
                <a:schemeClr val="accent1"/>
              </a:buClr>
              <a:buSzPts val="1900"/>
              <a:buChar char="■"/>
            </a:pPr>
            <a:r>
              <a:rPr lang="en-US" dirty="0"/>
              <a:t>There’s a roadmap</a:t>
            </a:r>
          </a:p>
          <a:p>
            <a:pPr marL="457200" lvl="0" indent="-349250" algn="l" rtl="0">
              <a:lnSpc>
                <a:spcPct val="200000"/>
              </a:lnSpc>
              <a:spcBef>
                <a:spcPts val="0"/>
              </a:spcBef>
              <a:spcAft>
                <a:spcPts val="0"/>
              </a:spcAft>
              <a:buClr>
                <a:schemeClr val="accent1"/>
              </a:buClr>
              <a:buSzPts val="1900"/>
              <a:buChar char="■"/>
            </a:pPr>
            <a:r>
              <a:rPr lang="en-US" dirty="0"/>
              <a:t>Currently you can only manage the cluster Radius is installed in, but multi-cluster support is planned</a:t>
            </a:r>
          </a:p>
          <a:p>
            <a:pPr marL="457200" lvl="0" indent="-349250" algn="l" rtl="0">
              <a:lnSpc>
                <a:spcPct val="200000"/>
              </a:lnSpc>
              <a:spcBef>
                <a:spcPts val="0"/>
              </a:spcBef>
              <a:spcAft>
                <a:spcPts val="0"/>
              </a:spcAft>
              <a:buClr>
                <a:schemeClr val="accent1"/>
              </a:buClr>
              <a:buSzPts val="1900"/>
              <a:buChar char="■"/>
            </a:pPr>
            <a:r>
              <a:rPr lang="en-US" dirty="0"/>
              <a:t>Mention DAPR integration</a:t>
            </a:r>
          </a:p>
        </p:txBody>
      </p:sp>
    </p:spTree>
    <p:extLst>
      <p:ext uri="{BB962C8B-B14F-4D97-AF65-F5344CB8AC3E}">
        <p14:creationId xmlns:p14="http://schemas.microsoft.com/office/powerpoint/2010/main" val="2933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Radify your apps now</a:t>
            </a:r>
            <a:endParaRPr dirty="0"/>
          </a:p>
        </p:txBody>
      </p:sp>
      <p:sp>
        <p:nvSpPr>
          <p:cNvPr id="2879" name="Google Shape;2879;p31"/>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Promote Appi-ness</a:t>
            </a:r>
            <a:endParaRPr dirty="0"/>
          </a:p>
        </p:txBody>
      </p:sp>
      <p:sp>
        <p:nvSpPr>
          <p:cNvPr id="2881" name="Google Shape;2881;p31"/>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3</a:t>
            </a:r>
            <a:endParaRPr dirty="0"/>
          </a:p>
        </p:txBody>
      </p:sp>
      <p:sp>
        <p:nvSpPr>
          <p:cNvPr id="2876" name="Google Shape;2876;p3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Summary (thanks </a:t>
            </a:r>
            <a:r>
              <a:rPr lang="en-US" dirty="0" err="1"/>
              <a:t>Slidemania</a:t>
            </a:r>
            <a:r>
              <a:rPr lang="en-US" dirty="0"/>
              <a:t>)</a:t>
            </a:r>
            <a:endParaRPr dirty="0"/>
          </a:p>
        </p:txBody>
      </p:sp>
      <p:sp>
        <p:nvSpPr>
          <p:cNvPr id="2882" name="Google Shape;2882;p31"/>
          <p:cNvSpPr txBox="1">
            <a:spLocks noGrp="1"/>
          </p:cNvSpPr>
          <p:nvPr>
            <p:ph type="body"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and open source, there’s a roadmap and there are monthly community calls.</a:t>
            </a:r>
            <a:endParaRPr dirty="0"/>
          </a:p>
        </p:txBody>
      </p:sp>
      <p:sp>
        <p:nvSpPr>
          <p:cNvPr id="2878" name="Google Shape;2878;p31"/>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allow you to speak the same language in the organization, communication is always </a:t>
            </a:r>
            <a:r>
              <a:rPr lang="en-US" dirty="0"/>
              <a:t>🔑</a:t>
            </a:r>
            <a:endParaRPr dirty="0"/>
          </a:p>
        </p:txBody>
      </p:sp>
      <p:sp>
        <p:nvSpPr>
          <p:cNvPr id="2880" name="Google Shape;2880;p31"/>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example</a:t>
            </a:r>
            <a:endParaRPr dirty="0"/>
          </a:p>
        </p:txBody>
      </p:sp>
      <p:grpSp>
        <p:nvGrpSpPr>
          <p:cNvPr id="2" name="Group 1">
            <a:extLst>
              <a:ext uri="{FF2B5EF4-FFF2-40B4-BE49-F238E27FC236}">
                <a16:creationId xmlns:a16="http://schemas.microsoft.com/office/drawing/2014/main" id="{1087A4B7-855A-D540-0C71-FC50CFD46675}"/>
              </a:ext>
            </a:extLst>
          </p:cNvPr>
          <p:cNvGrpSpPr/>
          <p:nvPr/>
        </p:nvGrpSpPr>
        <p:grpSpPr>
          <a:xfrm>
            <a:off x="7445126" y="5980601"/>
            <a:ext cx="3988589" cy="594478"/>
            <a:chOff x="5424090" y="4523129"/>
            <a:chExt cx="4212452" cy="627844"/>
          </a:xfrm>
        </p:grpSpPr>
        <p:sp>
          <p:nvSpPr>
            <p:cNvPr id="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6" name="Group 5">
            <a:extLst>
              <a:ext uri="{FF2B5EF4-FFF2-40B4-BE49-F238E27FC236}">
                <a16:creationId xmlns:a16="http://schemas.microsoft.com/office/drawing/2014/main" id="{BDF7B234-F29E-92E7-6939-1B194B59633D}"/>
              </a:ext>
            </a:extLst>
          </p:cNvPr>
          <p:cNvGrpSpPr/>
          <p:nvPr/>
        </p:nvGrpSpPr>
        <p:grpSpPr>
          <a:xfrm>
            <a:off x="848798" y="5985176"/>
            <a:ext cx="2196991" cy="594478"/>
            <a:chOff x="1399986" y="4275496"/>
            <a:chExt cx="2675619" cy="723990"/>
          </a:xfrm>
        </p:grpSpPr>
        <p:sp>
          <p:nvSpPr>
            <p:cNvPr id="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9" name="Graphic 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10" name="Group 9">
            <a:extLst>
              <a:ext uri="{FF2B5EF4-FFF2-40B4-BE49-F238E27FC236}">
                <a16:creationId xmlns:a16="http://schemas.microsoft.com/office/drawing/2014/main" id="{D44DB558-5277-8E28-1CC9-41FEC2144A3B}"/>
              </a:ext>
            </a:extLst>
          </p:cNvPr>
          <p:cNvGrpSpPr/>
          <p:nvPr/>
        </p:nvGrpSpPr>
        <p:grpSpPr>
          <a:xfrm>
            <a:off x="3490968" y="5979211"/>
            <a:ext cx="3598827" cy="594478"/>
            <a:chOff x="1558970" y="4275496"/>
            <a:chExt cx="4382854" cy="723990"/>
          </a:xfrm>
        </p:grpSpPr>
        <p:sp>
          <p:nvSpPr>
            <p:cNvPr id="1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1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Questions</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b="0" i="0" dirty="0">
                <a:solidFill>
                  <a:srgbClr val="E8EAED"/>
                </a:solidFill>
                <a:effectLst/>
                <a:latin typeface="Roboto" panose="02000000000000000000" pitchFamily="2" charset="0"/>
              </a:rPr>
              <a:t>How does Radius compare to X?</a:t>
            </a:r>
          </a:p>
          <a:p>
            <a:pPr lvl="1">
              <a:lnSpc>
                <a:spcPct val="200000"/>
              </a:lnSpc>
              <a:spcBef>
                <a:spcPts val="0"/>
              </a:spcBef>
              <a:buClr>
                <a:schemeClr val="accent1"/>
              </a:buClr>
              <a:buChar char="■"/>
            </a:pPr>
            <a:r>
              <a:rPr lang="en-US" b="0" i="0" dirty="0">
                <a:solidFill>
                  <a:srgbClr val="E8EAED"/>
                </a:solidFill>
                <a:effectLst/>
                <a:latin typeface="Roboto" panose="02000000000000000000" pitchFamily="2" charset="0"/>
                <a:hlinkClick r:id="rId3"/>
              </a:rPr>
              <a:t>https://docs.radapp.io/concepts/faq/#comparison-to-other-tools</a:t>
            </a:r>
            <a:endParaRPr lang="en-US" b="0" i="0" dirty="0">
              <a:solidFill>
                <a:srgbClr val="E8EAED"/>
              </a:solidFill>
              <a:effectLst/>
              <a:latin typeface="Roboto" panose="02000000000000000000" pitchFamily="2" charset="0"/>
            </a:endParaRPr>
          </a:p>
          <a:p>
            <a:pPr>
              <a:lnSpc>
                <a:spcPct val="200000"/>
              </a:lnSpc>
              <a:buClr>
                <a:schemeClr val="accent1"/>
              </a:buClr>
              <a:buChar char="■"/>
            </a:pPr>
            <a:endParaRPr lang="en-US" dirty="0"/>
          </a:p>
        </p:txBody>
      </p:sp>
    </p:spTree>
    <p:extLst>
      <p:ext uri="{BB962C8B-B14F-4D97-AF65-F5344CB8AC3E}">
        <p14:creationId xmlns:p14="http://schemas.microsoft.com/office/powerpoint/2010/main" val="322936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32"/>
          <p:cNvSpPr txBox="1">
            <a:spLocks noGrp="1"/>
          </p:cNvSpPr>
          <p:nvPr>
            <p:ph type="title"/>
          </p:nvPr>
        </p:nvSpPr>
        <p:spPr>
          <a:xfrm>
            <a:off x="1821575" y="2687300"/>
            <a:ext cx="7584000" cy="28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Very interesting facts!</a:t>
            </a:r>
            <a:endParaRPr/>
          </a:p>
        </p:txBody>
      </p:sp>
      <p:sp>
        <p:nvSpPr>
          <p:cNvPr id="2888" name="Google Shape;2888;p32"/>
          <p:cNvSpPr txBox="1">
            <a:spLocks noGrp="1"/>
          </p:cNvSpPr>
          <p:nvPr>
            <p:ph type="body" idx="4294967295"/>
          </p:nvPr>
        </p:nvSpPr>
        <p:spPr>
          <a:xfrm>
            <a:off x="241600" y="6240275"/>
            <a:ext cx="11095500" cy="4806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300">
                <a:solidFill>
                  <a:schemeClr val="dk2"/>
                </a:solidFill>
              </a:rPr>
              <a:t>This is where you section ends. Duplicate this set of slides as many times you need to go over all your sections.</a:t>
            </a:r>
            <a:endParaRPr sz="13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you!</a:t>
            </a:r>
            <a:endParaRPr/>
          </a:p>
        </p:txBody>
      </p:sp>
      <p:sp>
        <p:nvSpPr>
          <p:cNvPr id="3570" name="Google Shape;3570;p44"/>
          <p:cNvSpPr txBox="1">
            <a:spLocks noGrp="1"/>
          </p:cNvSpPr>
          <p:nvPr>
            <p:ph type="body"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hello@mail.com</a:t>
            </a:r>
            <a:endParaRPr dirty="0"/>
          </a:p>
          <a:p>
            <a:pPr marL="0" lvl="0" indent="0" algn="l" rtl="0">
              <a:spcBef>
                <a:spcPts val="0"/>
              </a:spcBef>
              <a:spcAft>
                <a:spcPts val="0"/>
              </a:spcAft>
              <a:buNone/>
            </a:pPr>
            <a:r>
              <a:rPr lang="en" dirty="0"/>
              <a:t>555-111-222</a:t>
            </a:r>
            <a:endParaRPr dirty="0"/>
          </a:p>
          <a:p>
            <a:pPr marL="0" lvl="0" indent="0" algn="l" rtl="0">
              <a:spcBef>
                <a:spcPts val="0"/>
              </a:spcBef>
              <a:spcAft>
                <a:spcPts val="0"/>
              </a:spcAft>
              <a:buNone/>
            </a:pPr>
            <a:r>
              <a:rPr lang="en" dirty="0"/>
              <a:t>mydomain.com</a:t>
            </a:r>
            <a:endParaRPr dirty="0"/>
          </a:p>
          <a:p>
            <a:pPr marL="0" lvl="0" indent="0" algn="l" rtl="0">
              <a:spcBef>
                <a:spcPts val="0"/>
              </a:spcBef>
              <a:spcAft>
                <a:spcPts val="0"/>
              </a:spcAft>
              <a:buNone/>
            </a:pPr>
            <a:endParaRPr dirty="0"/>
          </a:p>
        </p:txBody>
      </p:sp>
      <p:sp>
        <p:nvSpPr>
          <p:cNvPr id="3564" name="Google Shape;3564;p44"/>
          <p:cNvSpPr/>
          <p:nvPr/>
        </p:nvSpPr>
        <p:spPr>
          <a:xfrm>
            <a:off x="5755215" y="5264135"/>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5" name="Google Shape;3565;p44"/>
          <p:cNvGrpSpPr/>
          <p:nvPr/>
        </p:nvGrpSpPr>
        <p:grpSpPr>
          <a:xfrm>
            <a:off x="6288318" y="5254483"/>
            <a:ext cx="411849" cy="411917"/>
            <a:chOff x="5162200" y="4097750"/>
            <a:chExt cx="338385" cy="338414"/>
          </a:xfrm>
        </p:grpSpPr>
        <p:sp>
          <p:nvSpPr>
            <p:cNvPr id="3566" name="Google Shape;3566;p44"/>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44"/>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44"/>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9" name="Google Shape;3569;p44"/>
          <p:cNvSpPr/>
          <p:nvPr/>
        </p:nvSpPr>
        <p:spPr>
          <a:xfrm>
            <a:off x="5022325" y="530551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2328</TotalTime>
  <Words>840</Words>
  <Application>Microsoft Office PowerPoint</Application>
  <PresentationFormat>Widescreen</PresentationFormat>
  <Paragraphs>224</Paragraphs>
  <Slides>24</Slides>
  <Notes>23</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Cascadia Code PL SemiBold</vt:lpstr>
      <vt:lpstr>Wingdings</vt:lpstr>
      <vt:lpstr>Roboto</vt:lpstr>
      <vt:lpstr>Catamaran</vt:lpstr>
      <vt:lpstr>Aldrich</vt:lpstr>
      <vt:lpstr>Segoe UI Semibold</vt:lpstr>
      <vt:lpstr>Abril Fatface</vt:lpstr>
      <vt:lpstr>Ubuntu Condensed</vt:lpstr>
      <vt:lpstr>Segoe Script</vt:lpstr>
      <vt:lpstr>Calibri</vt:lpstr>
      <vt:lpstr>Barlow Condensed</vt:lpstr>
      <vt:lpstr>Segoe UI</vt:lpstr>
      <vt:lpstr>Arial</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Where does Radius fit into your organization?</vt:lpstr>
      <vt:lpstr>Notes</vt:lpstr>
      <vt:lpstr>PowerPoint Presentation</vt:lpstr>
      <vt:lpstr>Summary (thanks Slidemania)</vt:lpstr>
      <vt:lpstr>Questions</vt:lpstr>
      <vt:lpstr>Very interesting facts!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146</cp:revision>
  <dcterms:modified xsi:type="dcterms:W3CDTF">2024-02-03T12:13:30Z</dcterms:modified>
</cp:coreProperties>
</file>